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Montserrat Black"/>
      <p:regular r:id="rId18"/>
    </p:embeddedFont>
    <p:embeddedFont>
      <p:font typeface="Montserrat Black"/>
      <p:regular r:id="rId19"/>
    </p:embeddedFont>
    <p:embeddedFont>
      <p:font typeface="Inconsolata"/>
      <p:regular r:id="rId20"/>
    </p:embeddedFont>
    <p:embeddedFont>
      <p:font typeface="Inconsolata"/>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54762"/>
            <a:ext cx="7556421" cy="4891088"/>
          </a:xfrm>
          <a:prstGeom prst="rect">
            <a:avLst/>
          </a:prstGeom>
          <a:noFill/>
          <a:ln/>
        </p:spPr>
        <p:txBody>
          <a:bodyPr wrap="square" lIns="0" tIns="0" rIns="0" bIns="0" rtlCol="0" anchor="t"/>
          <a:lstStyle/>
          <a:p>
            <a:pPr indent="0" marL="0">
              <a:lnSpc>
                <a:spcPts val="7700"/>
              </a:lnSpc>
              <a:buNone/>
            </a:pPr>
            <a:r>
              <a:rPr lang="en-US" sz="6150" b="1" dirty="0">
                <a:solidFill>
                  <a:srgbClr val="151617"/>
                </a:solidFill>
                <a:latin typeface="Montserrat Black" pitchFamily="34" charset="0"/>
                <a:ea typeface="Montserrat Black" pitchFamily="34" charset="-122"/>
                <a:cs typeface="Montserrat Black" pitchFamily="34" charset="-120"/>
              </a:rPr>
              <a:t>Unleash Your Romantic Side with Victoria's Secret Romantic Body Mist</a:t>
            </a:r>
            <a:endParaRPr lang="en-US" sz="6150" dirty="0"/>
          </a:p>
        </p:txBody>
      </p:sp>
      <p:sp>
        <p:nvSpPr>
          <p:cNvPr id="4" name="Text 1"/>
          <p:cNvSpPr/>
          <p:nvPr/>
        </p:nvSpPr>
        <p:spPr>
          <a:xfrm>
            <a:off x="6280190" y="6186011"/>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This presentation outlines a comprehensive digital marketing campaign for Victoria's Secret Romantic Body Mist at Maxie, a department store in May Pen, Jamaica.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58679"/>
            <a:ext cx="7105412" cy="708779"/>
          </a:xfrm>
          <a:prstGeom prst="rect">
            <a:avLst/>
          </a:prstGeom>
          <a:noFill/>
          <a:ln/>
        </p:spPr>
        <p:txBody>
          <a:bodyPr wrap="non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Measurement and KPIs</a:t>
            </a:r>
            <a:endParaRPr lang="en-US" sz="4450" dirty="0"/>
          </a:p>
        </p:txBody>
      </p:sp>
      <p:sp>
        <p:nvSpPr>
          <p:cNvPr id="4" name="Shape 1"/>
          <p:cNvSpPr/>
          <p:nvPr/>
        </p:nvSpPr>
        <p:spPr>
          <a:xfrm>
            <a:off x="6605111" y="1907619"/>
            <a:ext cx="30480" cy="5463183"/>
          </a:xfrm>
          <a:prstGeom prst="roundRect">
            <a:avLst>
              <a:gd name="adj" fmla="val 30000"/>
            </a:avLst>
          </a:prstGeom>
          <a:solidFill>
            <a:srgbClr val="000000">
              <a:alpha val="8000"/>
            </a:srgbClr>
          </a:solidFill>
          <a:ln/>
        </p:spPr>
      </p:sp>
      <p:sp>
        <p:nvSpPr>
          <p:cNvPr id="5" name="Shape 2"/>
          <p:cNvSpPr/>
          <p:nvPr/>
        </p:nvSpPr>
        <p:spPr>
          <a:xfrm>
            <a:off x="6845022" y="2402681"/>
            <a:ext cx="793790" cy="30480"/>
          </a:xfrm>
          <a:prstGeom prst="roundRect">
            <a:avLst>
              <a:gd name="adj" fmla="val 30000"/>
            </a:avLst>
          </a:prstGeom>
          <a:solidFill>
            <a:srgbClr val="151617"/>
          </a:solidFill>
          <a:ln/>
        </p:spPr>
      </p:sp>
      <p:sp>
        <p:nvSpPr>
          <p:cNvPr id="6" name="Shape 3"/>
          <p:cNvSpPr/>
          <p:nvPr/>
        </p:nvSpPr>
        <p:spPr>
          <a:xfrm>
            <a:off x="6365200" y="2162770"/>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7" name="Text 4"/>
          <p:cNvSpPr/>
          <p:nvPr/>
        </p:nvSpPr>
        <p:spPr>
          <a:xfrm>
            <a:off x="6549152" y="2247781"/>
            <a:ext cx="142280" cy="34028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1</a:t>
            </a:r>
            <a:endParaRPr lang="en-US" sz="2650" dirty="0"/>
          </a:p>
        </p:txBody>
      </p:sp>
      <p:sp>
        <p:nvSpPr>
          <p:cNvPr id="8" name="Text 5"/>
          <p:cNvSpPr/>
          <p:nvPr/>
        </p:nvSpPr>
        <p:spPr>
          <a:xfrm>
            <a:off x="7867888" y="21344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Total Sales</a:t>
            </a:r>
            <a:endParaRPr lang="en-US" sz="2200" dirty="0"/>
          </a:p>
        </p:txBody>
      </p:sp>
      <p:sp>
        <p:nvSpPr>
          <p:cNvPr id="9" name="Text 6"/>
          <p:cNvSpPr/>
          <p:nvPr/>
        </p:nvSpPr>
        <p:spPr>
          <a:xfrm>
            <a:off x="7867888" y="2624852"/>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Track the total sales of Victoria's Secret Romantic Body Mist at Maxie during the campaign period.</a:t>
            </a:r>
            <a:endParaRPr lang="en-US" sz="1750" dirty="0"/>
          </a:p>
        </p:txBody>
      </p:sp>
      <p:sp>
        <p:nvSpPr>
          <p:cNvPr id="10" name="Shape 7"/>
          <p:cNvSpPr/>
          <p:nvPr/>
        </p:nvSpPr>
        <p:spPr>
          <a:xfrm>
            <a:off x="6845022" y="4299347"/>
            <a:ext cx="793790" cy="30480"/>
          </a:xfrm>
          <a:prstGeom prst="roundRect">
            <a:avLst>
              <a:gd name="adj" fmla="val 30000"/>
            </a:avLst>
          </a:prstGeom>
          <a:solidFill>
            <a:srgbClr val="151617"/>
          </a:solidFill>
          <a:ln/>
        </p:spPr>
      </p:sp>
      <p:sp>
        <p:nvSpPr>
          <p:cNvPr id="11" name="Shape 8"/>
          <p:cNvSpPr/>
          <p:nvPr/>
        </p:nvSpPr>
        <p:spPr>
          <a:xfrm>
            <a:off x="6365200" y="4059436"/>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2" name="Text 9"/>
          <p:cNvSpPr/>
          <p:nvPr/>
        </p:nvSpPr>
        <p:spPr>
          <a:xfrm>
            <a:off x="6516886" y="4144447"/>
            <a:ext cx="206931" cy="34028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2</a:t>
            </a:r>
            <a:endParaRPr lang="en-US" sz="2650" dirty="0"/>
          </a:p>
        </p:txBody>
      </p:sp>
      <p:sp>
        <p:nvSpPr>
          <p:cNvPr id="13" name="Text 10"/>
          <p:cNvSpPr/>
          <p:nvPr/>
        </p:nvSpPr>
        <p:spPr>
          <a:xfrm>
            <a:off x="7867888" y="40310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Foot Traffic</a:t>
            </a:r>
            <a:endParaRPr lang="en-US" sz="2200" dirty="0"/>
          </a:p>
        </p:txBody>
      </p:sp>
      <p:sp>
        <p:nvSpPr>
          <p:cNvPr id="14" name="Text 11"/>
          <p:cNvSpPr/>
          <p:nvPr/>
        </p:nvSpPr>
        <p:spPr>
          <a:xfrm>
            <a:off x="7867888" y="4521517"/>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Analyze foot traffic pre- and post-event, including at the in-store activity.</a:t>
            </a:r>
            <a:endParaRPr lang="en-US" sz="1750" dirty="0"/>
          </a:p>
        </p:txBody>
      </p:sp>
      <p:sp>
        <p:nvSpPr>
          <p:cNvPr id="15" name="Shape 12"/>
          <p:cNvSpPr/>
          <p:nvPr/>
        </p:nvSpPr>
        <p:spPr>
          <a:xfrm>
            <a:off x="6845022" y="6196013"/>
            <a:ext cx="793790" cy="30480"/>
          </a:xfrm>
          <a:prstGeom prst="roundRect">
            <a:avLst>
              <a:gd name="adj" fmla="val 30000"/>
            </a:avLst>
          </a:prstGeom>
          <a:solidFill>
            <a:srgbClr val="151617"/>
          </a:solidFill>
          <a:ln/>
        </p:spPr>
      </p:sp>
      <p:sp>
        <p:nvSpPr>
          <p:cNvPr id="16" name="Shape 13"/>
          <p:cNvSpPr/>
          <p:nvPr/>
        </p:nvSpPr>
        <p:spPr>
          <a:xfrm>
            <a:off x="6365200" y="5956102"/>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7" name="Text 14"/>
          <p:cNvSpPr/>
          <p:nvPr/>
        </p:nvSpPr>
        <p:spPr>
          <a:xfrm>
            <a:off x="6515814" y="6041112"/>
            <a:ext cx="208955" cy="34028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3</a:t>
            </a:r>
            <a:endParaRPr lang="en-US" sz="2650" dirty="0"/>
          </a:p>
        </p:txBody>
      </p:sp>
      <p:sp>
        <p:nvSpPr>
          <p:cNvPr id="18" name="Text 15"/>
          <p:cNvSpPr/>
          <p:nvPr/>
        </p:nvSpPr>
        <p:spPr>
          <a:xfrm>
            <a:off x="7867888" y="5927765"/>
            <a:ext cx="3993356"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Social Media Engagement</a:t>
            </a:r>
            <a:endParaRPr lang="en-US" sz="2200" dirty="0"/>
          </a:p>
        </p:txBody>
      </p:sp>
      <p:sp>
        <p:nvSpPr>
          <p:cNvPr id="19" name="Text 16"/>
          <p:cNvSpPr/>
          <p:nvPr/>
        </p:nvSpPr>
        <p:spPr>
          <a:xfrm>
            <a:off x="7867888" y="6418183"/>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Assess the success of the ads by analyzing the CTR, the impressions, and the number of clicks.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Successful Conclusion to a Memorable Campaign</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This comprehensive advertising campaign for Victoria's Secret Romantic Body Mist at Maxie in May Pen is poised to deliver an impactful engagement with the target audience, strengthening the brand's presence and driving revenue in the local community.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79684"/>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Project Overview</a:t>
            </a:r>
            <a:endParaRPr lang="en-US" sz="4450" dirty="0"/>
          </a:p>
        </p:txBody>
      </p:sp>
      <p:sp>
        <p:nvSpPr>
          <p:cNvPr id="4" name="Shape 1"/>
          <p:cNvSpPr/>
          <p:nvPr/>
        </p:nvSpPr>
        <p:spPr>
          <a:xfrm>
            <a:off x="6280190" y="2583775"/>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5" name="Text 2"/>
          <p:cNvSpPr/>
          <p:nvPr/>
        </p:nvSpPr>
        <p:spPr>
          <a:xfrm>
            <a:off x="6464141" y="2668786"/>
            <a:ext cx="142280" cy="34028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1</a:t>
            </a:r>
            <a:endParaRPr lang="en-US" sz="2650" dirty="0"/>
          </a:p>
        </p:txBody>
      </p:sp>
      <p:sp>
        <p:nvSpPr>
          <p:cNvPr id="6" name="Text 3"/>
          <p:cNvSpPr/>
          <p:nvPr/>
        </p:nvSpPr>
        <p:spPr>
          <a:xfrm>
            <a:off x="7017306" y="258377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Goal</a:t>
            </a:r>
            <a:endParaRPr lang="en-US" sz="2200" dirty="0"/>
          </a:p>
        </p:txBody>
      </p:sp>
      <p:sp>
        <p:nvSpPr>
          <p:cNvPr id="7" name="Text 4"/>
          <p:cNvSpPr/>
          <p:nvPr/>
        </p:nvSpPr>
        <p:spPr>
          <a:xfrm>
            <a:off x="7017306" y="3074194"/>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Enhance brand visibility and drive traffic to Maxie.</a:t>
            </a:r>
            <a:endParaRPr lang="en-US" sz="1750" dirty="0"/>
          </a:p>
        </p:txBody>
      </p:sp>
      <p:sp>
        <p:nvSpPr>
          <p:cNvPr id="8" name="Shape 5"/>
          <p:cNvSpPr/>
          <p:nvPr/>
        </p:nvSpPr>
        <p:spPr>
          <a:xfrm>
            <a:off x="10171867" y="2583775"/>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9" name="Text 6"/>
          <p:cNvSpPr/>
          <p:nvPr/>
        </p:nvSpPr>
        <p:spPr>
          <a:xfrm>
            <a:off x="10323552" y="2668786"/>
            <a:ext cx="206931" cy="34028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2</a:t>
            </a:r>
            <a:endParaRPr lang="en-US" sz="2650" dirty="0"/>
          </a:p>
        </p:txBody>
      </p:sp>
      <p:sp>
        <p:nvSpPr>
          <p:cNvPr id="10" name="Text 7"/>
          <p:cNvSpPr/>
          <p:nvPr/>
        </p:nvSpPr>
        <p:spPr>
          <a:xfrm>
            <a:off x="10908983" y="258377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Target</a:t>
            </a:r>
            <a:endParaRPr lang="en-US" sz="2200" dirty="0"/>
          </a:p>
        </p:txBody>
      </p:sp>
      <p:sp>
        <p:nvSpPr>
          <p:cNvPr id="11" name="Text 8"/>
          <p:cNvSpPr/>
          <p:nvPr/>
        </p:nvSpPr>
        <p:spPr>
          <a:xfrm>
            <a:off x="10908983" y="3074194"/>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Promote the romantic aura associated with the scent.</a:t>
            </a:r>
            <a:endParaRPr lang="en-US" sz="1750" dirty="0"/>
          </a:p>
        </p:txBody>
      </p:sp>
      <p:sp>
        <p:nvSpPr>
          <p:cNvPr id="12" name="Shape 9"/>
          <p:cNvSpPr/>
          <p:nvPr/>
        </p:nvSpPr>
        <p:spPr>
          <a:xfrm>
            <a:off x="6280190" y="4644866"/>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3" name="Text 10"/>
          <p:cNvSpPr/>
          <p:nvPr/>
        </p:nvSpPr>
        <p:spPr>
          <a:xfrm>
            <a:off x="6430804" y="4729877"/>
            <a:ext cx="208955" cy="34028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3</a:t>
            </a:r>
            <a:endParaRPr lang="en-US" sz="2650" dirty="0"/>
          </a:p>
        </p:txBody>
      </p:sp>
      <p:sp>
        <p:nvSpPr>
          <p:cNvPr id="14" name="Text 11"/>
          <p:cNvSpPr/>
          <p:nvPr/>
        </p:nvSpPr>
        <p:spPr>
          <a:xfrm>
            <a:off x="7017306" y="464486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Strategy</a:t>
            </a:r>
            <a:endParaRPr lang="en-US" sz="2200" dirty="0"/>
          </a:p>
        </p:txBody>
      </p:sp>
      <p:sp>
        <p:nvSpPr>
          <p:cNvPr id="15" name="Text 12"/>
          <p:cNvSpPr/>
          <p:nvPr/>
        </p:nvSpPr>
        <p:spPr>
          <a:xfrm>
            <a:off x="7017306" y="5135285"/>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Implement a multi-channel digital marketing campaign.</a:t>
            </a:r>
            <a:endParaRPr lang="en-US" sz="1750" dirty="0"/>
          </a:p>
        </p:txBody>
      </p:sp>
      <p:sp>
        <p:nvSpPr>
          <p:cNvPr id="16" name="Shape 13"/>
          <p:cNvSpPr/>
          <p:nvPr/>
        </p:nvSpPr>
        <p:spPr>
          <a:xfrm>
            <a:off x="10171867" y="4644866"/>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7" name="Text 14"/>
          <p:cNvSpPr/>
          <p:nvPr/>
        </p:nvSpPr>
        <p:spPr>
          <a:xfrm>
            <a:off x="10305812" y="4729877"/>
            <a:ext cx="242292" cy="34028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4</a:t>
            </a:r>
            <a:endParaRPr lang="en-US" sz="2650" dirty="0"/>
          </a:p>
        </p:txBody>
      </p:sp>
      <p:sp>
        <p:nvSpPr>
          <p:cNvPr id="18" name="Text 15"/>
          <p:cNvSpPr/>
          <p:nvPr/>
        </p:nvSpPr>
        <p:spPr>
          <a:xfrm>
            <a:off x="10908983" y="464486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Outcome</a:t>
            </a:r>
            <a:endParaRPr lang="en-US" sz="2200" dirty="0"/>
          </a:p>
        </p:txBody>
      </p:sp>
      <p:sp>
        <p:nvSpPr>
          <p:cNvPr id="19" name="Text 16"/>
          <p:cNvSpPr/>
          <p:nvPr/>
        </p:nvSpPr>
        <p:spPr>
          <a:xfrm>
            <a:off x="10908983" y="5135285"/>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Increase sales and establish Victoria's Secret as a leading fragrance brand in May Pen.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01954"/>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Target Audience</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Demographics</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Females aged 18-35</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Middle to upper-middle-class income</a:t>
            </a:r>
            <a:endParaRPr lang="en-US" sz="1750" dirty="0"/>
          </a:p>
        </p:txBody>
      </p:sp>
      <p:sp>
        <p:nvSpPr>
          <p:cNvPr id="6" name="Text 4"/>
          <p:cNvSpPr/>
          <p:nvPr/>
        </p:nvSpPr>
        <p:spPr>
          <a:xfrm>
            <a:off x="7599521" y="357770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Psychographics</a:t>
            </a:r>
            <a:endParaRPr lang="en-US" sz="2200" dirty="0"/>
          </a:p>
        </p:txBody>
      </p:sp>
      <p:sp>
        <p:nvSpPr>
          <p:cNvPr id="7" name="Text 5"/>
          <p:cNvSpPr/>
          <p:nvPr/>
        </p:nvSpPr>
        <p:spPr>
          <a:xfrm>
            <a:off x="7599521" y="41588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Beauty enthusiasts</a:t>
            </a:r>
            <a:endParaRPr lang="en-US" sz="1750" dirty="0"/>
          </a:p>
        </p:txBody>
      </p:sp>
      <p:sp>
        <p:nvSpPr>
          <p:cNvPr id="8" name="Text 6"/>
          <p:cNvSpPr/>
          <p:nvPr/>
        </p:nvSpPr>
        <p:spPr>
          <a:xfrm>
            <a:off x="7599521" y="460105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Active on social media</a:t>
            </a:r>
            <a:endParaRPr lang="en-US" sz="1750" dirty="0"/>
          </a:p>
        </p:txBody>
      </p:sp>
      <p:sp>
        <p:nvSpPr>
          <p:cNvPr id="9" name="Text 7"/>
          <p:cNvSpPr/>
          <p:nvPr/>
        </p:nvSpPr>
        <p:spPr>
          <a:xfrm>
            <a:off x="7599521" y="504324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Seeking romantic gifts or personal use</a:t>
            </a:r>
            <a:endParaRPr lang="en-US" sz="1750" dirty="0"/>
          </a:p>
        </p:txBody>
      </p:sp>
      <p:sp>
        <p:nvSpPr>
          <p:cNvPr id="10" name="Text 8"/>
          <p:cNvSpPr/>
          <p:nvPr/>
        </p:nvSpPr>
        <p:spPr>
          <a:xfrm>
            <a:off x="7599521" y="54854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Interested in unique and quality fragrances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10320"/>
            <a:ext cx="6555938" cy="708779"/>
          </a:xfrm>
          <a:prstGeom prst="rect">
            <a:avLst/>
          </a:prstGeom>
          <a:noFill/>
          <a:ln/>
        </p:spPr>
        <p:txBody>
          <a:bodyPr wrap="non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Campaign Objectives</a:t>
            </a:r>
            <a:endParaRPr lang="en-US" sz="4450" dirty="0"/>
          </a:p>
        </p:txBody>
      </p:sp>
      <p:sp>
        <p:nvSpPr>
          <p:cNvPr id="4" name="Shape 1"/>
          <p:cNvSpPr/>
          <p:nvPr/>
        </p:nvSpPr>
        <p:spPr>
          <a:xfrm>
            <a:off x="6280190" y="2659261"/>
            <a:ext cx="3664863" cy="2047994"/>
          </a:xfrm>
          <a:prstGeom prst="roundRect">
            <a:avLst>
              <a:gd name="adj" fmla="val 446"/>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5" name="Text 2"/>
          <p:cNvSpPr/>
          <p:nvPr/>
        </p:nvSpPr>
        <p:spPr>
          <a:xfrm>
            <a:off x="6514624" y="2893695"/>
            <a:ext cx="2875121"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Brand Recognition</a:t>
            </a:r>
            <a:endParaRPr lang="en-US" sz="2200" dirty="0"/>
          </a:p>
        </p:txBody>
      </p:sp>
      <p:sp>
        <p:nvSpPr>
          <p:cNvPr id="6" name="Text 3"/>
          <p:cNvSpPr/>
          <p:nvPr/>
        </p:nvSpPr>
        <p:spPr>
          <a:xfrm>
            <a:off x="6514624" y="3384113"/>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Establish Victoria's Secret as a leading romantic fragrance brand in May Pen.</a:t>
            </a:r>
            <a:endParaRPr lang="en-US" sz="1750" dirty="0"/>
          </a:p>
        </p:txBody>
      </p:sp>
      <p:sp>
        <p:nvSpPr>
          <p:cNvPr id="7" name="Shape 4"/>
          <p:cNvSpPr/>
          <p:nvPr/>
        </p:nvSpPr>
        <p:spPr>
          <a:xfrm>
            <a:off x="10171867" y="2659261"/>
            <a:ext cx="3664863" cy="2047994"/>
          </a:xfrm>
          <a:prstGeom prst="roundRect">
            <a:avLst>
              <a:gd name="adj" fmla="val 446"/>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8" name="Text 5"/>
          <p:cNvSpPr/>
          <p:nvPr/>
        </p:nvSpPr>
        <p:spPr>
          <a:xfrm>
            <a:off x="10406301" y="289369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In-store Sales</a:t>
            </a:r>
            <a:endParaRPr lang="en-US" sz="2200" dirty="0"/>
          </a:p>
        </p:txBody>
      </p:sp>
      <p:sp>
        <p:nvSpPr>
          <p:cNvPr id="9" name="Text 6"/>
          <p:cNvSpPr/>
          <p:nvPr/>
        </p:nvSpPr>
        <p:spPr>
          <a:xfrm>
            <a:off x="10406301" y="3384113"/>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Drive traffic to Maxie through promotions and special offers.</a:t>
            </a:r>
            <a:endParaRPr lang="en-US" sz="1750" dirty="0"/>
          </a:p>
        </p:txBody>
      </p:sp>
      <p:sp>
        <p:nvSpPr>
          <p:cNvPr id="10" name="Shape 7"/>
          <p:cNvSpPr/>
          <p:nvPr/>
        </p:nvSpPr>
        <p:spPr>
          <a:xfrm>
            <a:off x="6280190" y="4934069"/>
            <a:ext cx="7556421" cy="1685092"/>
          </a:xfrm>
          <a:prstGeom prst="roundRect">
            <a:avLst>
              <a:gd name="adj" fmla="val 543"/>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1" name="Text 8"/>
          <p:cNvSpPr/>
          <p:nvPr/>
        </p:nvSpPr>
        <p:spPr>
          <a:xfrm>
            <a:off x="6514624" y="5168503"/>
            <a:ext cx="3805714"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Engagement/Interaction</a:t>
            </a:r>
            <a:endParaRPr lang="en-US" sz="2200" dirty="0"/>
          </a:p>
        </p:txBody>
      </p:sp>
      <p:sp>
        <p:nvSpPr>
          <p:cNvPr id="12" name="Text 9"/>
          <p:cNvSpPr/>
          <p:nvPr/>
        </p:nvSpPr>
        <p:spPr>
          <a:xfrm>
            <a:off x="6514624" y="5658922"/>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Generate hype on social media through engagement and in-store events.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7075" y="1253252"/>
            <a:ext cx="6951702" cy="572095"/>
          </a:xfrm>
          <a:prstGeom prst="rect">
            <a:avLst/>
          </a:prstGeom>
          <a:noFill/>
          <a:ln/>
        </p:spPr>
        <p:txBody>
          <a:bodyPr wrap="none" lIns="0" tIns="0" rIns="0" bIns="0" rtlCol="0" anchor="t"/>
          <a:lstStyle/>
          <a:p>
            <a:pPr indent="0" marL="0">
              <a:lnSpc>
                <a:spcPts val="4500"/>
              </a:lnSpc>
              <a:buNone/>
            </a:pPr>
            <a:r>
              <a:rPr lang="en-US" sz="3600" b="1" dirty="0">
                <a:solidFill>
                  <a:srgbClr val="151617"/>
                </a:solidFill>
                <a:latin typeface="Montserrat Black" pitchFamily="34" charset="0"/>
                <a:ea typeface="Montserrat Black" pitchFamily="34" charset="-122"/>
                <a:cs typeface="Montserrat Black" pitchFamily="34" charset="-120"/>
              </a:rPr>
              <a:t>Digital Advertising Strategy</a:t>
            </a:r>
            <a:endParaRPr lang="en-US" sz="3600" dirty="0"/>
          </a:p>
        </p:txBody>
      </p:sp>
      <p:sp>
        <p:nvSpPr>
          <p:cNvPr id="4" name="Shape 1"/>
          <p:cNvSpPr/>
          <p:nvPr/>
        </p:nvSpPr>
        <p:spPr>
          <a:xfrm>
            <a:off x="6127075" y="2099905"/>
            <a:ext cx="7862649" cy="4876443"/>
          </a:xfrm>
          <a:prstGeom prst="roundRect">
            <a:avLst>
              <a:gd name="adj" fmla="val 188"/>
            </a:avLst>
          </a:prstGeom>
          <a:noFill/>
          <a:ln w="7620">
            <a:solidFill>
              <a:srgbClr val="000000">
                <a:alpha val="8000"/>
              </a:srgbClr>
            </a:solidFill>
            <a:prstDash val="solid"/>
          </a:ln>
        </p:spPr>
      </p:sp>
      <p:sp>
        <p:nvSpPr>
          <p:cNvPr id="5" name="Shape 2"/>
          <p:cNvSpPr/>
          <p:nvPr/>
        </p:nvSpPr>
        <p:spPr>
          <a:xfrm>
            <a:off x="6134695" y="2107525"/>
            <a:ext cx="7847409" cy="527566"/>
          </a:xfrm>
          <a:prstGeom prst="rect">
            <a:avLst/>
          </a:prstGeom>
          <a:solidFill>
            <a:srgbClr val="FFFFFF">
              <a:alpha val="4000"/>
            </a:srgbClr>
          </a:solidFill>
          <a:ln/>
        </p:spPr>
      </p:sp>
      <p:sp>
        <p:nvSpPr>
          <p:cNvPr id="6" name="Text 3"/>
          <p:cNvSpPr/>
          <p:nvPr/>
        </p:nvSpPr>
        <p:spPr>
          <a:xfrm>
            <a:off x="6317933" y="2224921"/>
            <a:ext cx="1591985" cy="292775"/>
          </a:xfrm>
          <a:prstGeom prst="rect">
            <a:avLst/>
          </a:prstGeom>
          <a:noFill/>
          <a:ln/>
        </p:spPr>
        <p:txBody>
          <a:bodyPr wrap="none" lIns="0" tIns="0" rIns="0" bIns="0" rtlCol="0" anchor="t"/>
          <a:lstStyle/>
          <a:p>
            <a:pPr indent="0" marL="0">
              <a:lnSpc>
                <a:spcPts val="2300"/>
              </a:lnSpc>
              <a:buNone/>
            </a:pPr>
            <a:r>
              <a:rPr lang="en-US" sz="1400" dirty="0">
                <a:solidFill>
                  <a:srgbClr val="151617"/>
                </a:solidFill>
                <a:latin typeface="Inconsolata" pitchFamily="34" charset="0"/>
                <a:ea typeface="Inconsolata" pitchFamily="34" charset="-122"/>
                <a:cs typeface="Inconsolata" pitchFamily="34" charset="-120"/>
              </a:rPr>
              <a:t>Channel</a:t>
            </a:r>
            <a:endParaRPr lang="en-US" sz="1400" dirty="0"/>
          </a:p>
        </p:txBody>
      </p:sp>
      <p:sp>
        <p:nvSpPr>
          <p:cNvPr id="7" name="Text 4"/>
          <p:cNvSpPr/>
          <p:nvPr/>
        </p:nvSpPr>
        <p:spPr>
          <a:xfrm>
            <a:off x="8283535" y="2224921"/>
            <a:ext cx="1588175" cy="292775"/>
          </a:xfrm>
          <a:prstGeom prst="rect">
            <a:avLst/>
          </a:prstGeom>
          <a:noFill/>
          <a:ln/>
        </p:spPr>
        <p:txBody>
          <a:bodyPr wrap="none" lIns="0" tIns="0" rIns="0" bIns="0" rtlCol="0" anchor="t"/>
          <a:lstStyle/>
          <a:p>
            <a:pPr indent="0" marL="0">
              <a:lnSpc>
                <a:spcPts val="2300"/>
              </a:lnSpc>
              <a:buNone/>
            </a:pPr>
            <a:r>
              <a:rPr lang="en-US" sz="1400" dirty="0">
                <a:solidFill>
                  <a:srgbClr val="151617"/>
                </a:solidFill>
                <a:latin typeface="Inconsolata" pitchFamily="34" charset="0"/>
                <a:ea typeface="Inconsolata" pitchFamily="34" charset="-122"/>
                <a:cs typeface="Inconsolata" pitchFamily="34" charset="-120"/>
              </a:rPr>
              <a:t>Ad Copy</a:t>
            </a:r>
            <a:endParaRPr lang="en-US" sz="1400" dirty="0"/>
          </a:p>
        </p:txBody>
      </p:sp>
      <p:sp>
        <p:nvSpPr>
          <p:cNvPr id="8" name="Text 5"/>
          <p:cNvSpPr/>
          <p:nvPr/>
        </p:nvSpPr>
        <p:spPr>
          <a:xfrm>
            <a:off x="10245328" y="2224921"/>
            <a:ext cx="1588175" cy="292775"/>
          </a:xfrm>
          <a:prstGeom prst="rect">
            <a:avLst/>
          </a:prstGeom>
          <a:noFill/>
          <a:ln/>
        </p:spPr>
        <p:txBody>
          <a:bodyPr wrap="none" lIns="0" tIns="0" rIns="0" bIns="0" rtlCol="0" anchor="t"/>
          <a:lstStyle/>
          <a:p>
            <a:pPr indent="0" marL="0">
              <a:lnSpc>
                <a:spcPts val="2300"/>
              </a:lnSpc>
              <a:buNone/>
            </a:pPr>
            <a:r>
              <a:rPr lang="en-US" sz="1400" dirty="0">
                <a:solidFill>
                  <a:srgbClr val="151617"/>
                </a:solidFill>
                <a:latin typeface="Inconsolata" pitchFamily="34" charset="0"/>
                <a:ea typeface="Inconsolata" pitchFamily="34" charset="-122"/>
                <a:cs typeface="Inconsolata" pitchFamily="34" charset="-120"/>
              </a:rPr>
              <a:t>Keywords</a:t>
            </a:r>
            <a:endParaRPr lang="en-US" sz="1400" dirty="0"/>
          </a:p>
        </p:txBody>
      </p:sp>
      <p:sp>
        <p:nvSpPr>
          <p:cNvPr id="9" name="Text 6"/>
          <p:cNvSpPr/>
          <p:nvPr/>
        </p:nvSpPr>
        <p:spPr>
          <a:xfrm>
            <a:off x="12207121" y="2224921"/>
            <a:ext cx="1591985" cy="292775"/>
          </a:xfrm>
          <a:prstGeom prst="rect">
            <a:avLst/>
          </a:prstGeom>
          <a:noFill/>
          <a:ln/>
        </p:spPr>
        <p:txBody>
          <a:bodyPr wrap="none" lIns="0" tIns="0" rIns="0" bIns="0" rtlCol="0" anchor="t"/>
          <a:lstStyle/>
          <a:p>
            <a:pPr indent="0" marL="0">
              <a:lnSpc>
                <a:spcPts val="2300"/>
              </a:lnSpc>
              <a:buNone/>
            </a:pPr>
            <a:r>
              <a:rPr lang="en-US" sz="1400" dirty="0">
                <a:solidFill>
                  <a:srgbClr val="151617"/>
                </a:solidFill>
                <a:latin typeface="Inconsolata" pitchFamily="34" charset="0"/>
                <a:ea typeface="Inconsolata" pitchFamily="34" charset="-122"/>
                <a:cs typeface="Inconsolata" pitchFamily="34" charset="-120"/>
              </a:rPr>
              <a:t>Metrics</a:t>
            </a:r>
            <a:endParaRPr lang="en-US" sz="1400" dirty="0"/>
          </a:p>
        </p:txBody>
      </p:sp>
      <p:sp>
        <p:nvSpPr>
          <p:cNvPr id="10" name="Shape 7"/>
          <p:cNvSpPr/>
          <p:nvPr/>
        </p:nvSpPr>
        <p:spPr>
          <a:xfrm>
            <a:off x="6134695" y="2635091"/>
            <a:ext cx="7847409" cy="4333637"/>
          </a:xfrm>
          <a:prstGeom prst="rect">
            <a:avLst/>
          </a:prstGeom>
          <a:solidFill>
            <a:srgbClr val="000000">
              <a:alpha val="4000"/>
            </a:srgbClr>
          </a:solidFill>
          <a:ln/>
        </p:spPr>
      </p:sp>
      <p:sp>
        <p:nvSpPr>
          <p:cNvPr id="11" name="Text 8"/>
          <p:cNvSpPr/>
          <p:nvPr/>
        </p:nvSpPr>
        <p:spPr>
          <a:xfrm>
            <a:off x="6317933" y="2752487"/>
            <a:ext cx="1591985" cy="292775"/>
          </a:xfrm>
          <a:prstGeom prst="rect">
            <a:avLst/>
          </a:prstGeom>
          <a:noFill/>
          <a:ln/>
        </p:spPr>
        <p:txBody>
          <a:bodyPr wrap="none" lIns="0" tIns="0" rIns="0" bIns="0" rtlCol="0" anchor="t"/>
          <a:lstStyle/>
          <a:p>
            <a:pPr indent="0" marL="0">
              <a:lnSpc>
                <a:spcPts val="2300"/>
              </a:lnSpc>
              <a:buNone/>
            </a:pPr>
            <a:r>
              <a:rPr lang="en-US" sz="1400" dirty="0">
                <a:solidFill>
                  <a:srgbClr val="151617"/>
                </a:solidFill>
                <a:latin typeface="Inconsolata" pitchFamily="34" charset="0"/>
                <a:ea typeface="Inconsolata" pitchFamily="34" charset="-122"/>
                <a:cs typeface="Inconsolata" pitchFamily="34" charset="-120"/>
              </a:rPr>
              <a:t>Google Ads</a:t>
            </a:r>
            <a:endParaRPr lang="en-US" sz="1400" dirty="0"/>
          </a:p>
        </p:txBody>
      </p:sp>
      <p:sp>
        <p:nvSpPr>
          <p:cNvPr id="12" name="Text 9"/>
          <p:cNvSpPr/>
          <p:nvPr/>
        </p:nvSpPr>
        <p:spPr>
          <a:xfrm>
            <a:off x="8283535" y="2752487"/>
            <a:ext cx="1588175" cy="4098846"/>
          </a:xfrm>
          <a:prstGeom prst="rect">
            <a:avLst/>
          </a:prstGeom>
          <a:noFill/>
          <a:ln/>
        </p:spPr>
        <p:txBody>
          <a:bodyPr wrap="square" lIns="0" tIns="0" rIns="0" bIns="0" rtlCol="0" anchor="t"/>
          <a:lstStyle/>
          <a:p>
            <a:pPr indent="0" marL="0">
              <a:lnSpc>
                <a:spcPts val="2300"/>
              </a:lnSpc>
              <a:buNone/>
            </a:pPr>
            <a:r>
              <a:rPr lang="en-US" sz="1400" dirty="0">
                <a:solidFill>
                  <a:srgbClr val="151617"/>
                </a:solidFill>
                <a:latin typeface="Inconsolata" pitchFamily="34" charset="0"/>
                <a:ea typeface="Inconsolata" pitchFamily="34" charset="-122"/>
                <a:cs typeface="Inconsolata" pitchFamily="34" charset="-120"/>
              </a:rPr>
              <a:t>Ad Title: "Get Romantic at Maxie" Description: "Indulge in the enchanting Victoria's Secret Body Mist. Ideal for date nights or everyday allure! Only at Maxie, May Pen." Call to Action: "Visit Us Today"</a:t>
            </a:r>
            <a:endParaRPr lang="en-US" sz="1400" dirty="0"/>
          </a:p>
        </p:txBody>
      </p:sp>
      <p:sp>
        <p:nvSpPr>
          <p:cNvPr id="13" name="Text 10"/>
          <p:cNvSpPr/>
          <p:nvPr/>
        </p:nvSpPr>
        <p:spPr>
          <a:xfrm>
            <a:off x="10245328" y="2752487"/>
            <a:ext cx="1588175" cy="2049423"/>
          </a:xfrm>
          <a:prstGeom prst="rect">
            <a:avLst/>
          </a:prstGeom>
          <a:noFill/>
          <a:ln/>
        </p:spPr>
        <p:txBody>
          <a:bodyPr wrap="square" lIns="0" tIns="0" rIns="0" bIns="0" rtlCol="0" anchor="t"/>
          <a:lstStyle/>
          <a:p>
            <a:pPr indent="0" marL="0">
              <a:lnSpc>
                <a:spcPts val="2300"/>
              </a:lnSpc>
              <a:buNone/>
            </a:pPr>
            <a:r>
              <a:rPr lang="en-US" sz="1400" dirty="0">
                <a:solidFill>
                  <a:srgbClr val="151617"/>
                </a:solidFill>
                <a:latin typeface="Inconsolata" pitchFamily="34" charset="0"/>
                <a:ea typeface="Inconsolata" pitchFamily="34" charset="-122"/>
                <a:cs typeface="Inconsolata" pitchFamily="34" charset="-120"/>
              </a:rPr>
              <a:t>VS Romantic Body Mist, best body sprays, fragrances for her, floral fragrance, gifts for her.</a:t>
            </a:r>
            <a:endParaRPr lang="en-US" sz="1400" dirty="0"/>
          </a:p>
        </p:txBody>
      </p:sp>
      <p:sp>
        <p:nvSpPr>
          <p:cNvPr id="14" name="Text 11"/>
          <p:cNvSpPr/>
          <p:nvPr/>
        </p:nvSpPr>
        <p:spPr>
          <a:xfrm>
            <a:off x="12207121" y="2752487"/>
            <a:ext cx="1591985" cy="2049423"/>
          </a:xfrm>
          <a:prstGeom prst="rect">
            <a:avLst/>
          </a:prstGeom>
          <a:noFill/>
          <a:ln/>
        </p:spPr>
        <p:txBody>
          <a:bodyPr wrap="square" lIns="0" tIns="0" rIns="0" bIns="0" rtlCol="0" anchor="t"/>
          <a:lstStyle/>
          <a:p>
            <a:pPr indent="0" marL="0">
              <a:lnSpc>
                <a:spcPts val="2300"/>
              </a:lnSpc>
              <a:buNone/>
            </a:pPr>
            <a:r>
              <a:rPr lang="en-US" sz="1400" dirty="0">
                <a:solidFill>
                  <a:srgbClr val="151617"/>
                </a:solidFill>
                <a:latin typeface="Inconsolata" pitchFamily="34" charset="0"/>
                <a:ea typeface="Inconsolata" pitchFamily="34" charset="-122"/>
                <a:cs typeface="Inconsolata" pitchFamily="34" charset="-120"/>
              </a:rPr>
              <a:t>Target CTR: 4% Estimated Impressions: 2,00,000 within the first month. Expected Clicks: 8,000.</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657" y="537448"/>
            <a:ext cx="4883825" cy="610433"/>
          </a:xfrm>
          <a:prstGeom prst="rect">
            <a:avLst/>
          </a:prstGeom>
          <a:noFill/>
          <a:ln/>
        </p:spPr>
        <p:txBody>
          <a:bodyPr wrap="none" lIns="0" tIns="0" rIns="0" bIns="0" rtlCol="0" anchor="t"/>
          <a:lstStyle/>
          <a:p>
            <a:pPr indent="0" marL="0">
              <a:lnSpc>
                <a:spcPts val="4800"/>
              </a:lnSpc>
              <a:buNone/>
            </a:pPr>
            <a:r>
              <a:rPr lang="en-US" sz="3800" b="1" dirty="0">
                <a:solidFill>
                  <a:srgbClr val="151617"/>
                </a:solidFill>
                <a:latin typeface="Montserrat Black" pitchFamily="34" charset="0"/>
                <a:ea typeface="Montserrat Black" pitchFamily="34" charset="-122"/>
                <a:cs typeface="Montserrat Black" pitchFamily="34" charset="-120"/>
              </a:rPr>
              <a:t>Social Media Ads</a:t>
            </a:r>
            <a:endParaRPr lang="en-US" sz="3800" dirty="0"/>
          </a:p>
        </p:txBody>
      </p:sp>
      <p:pic>
        <p:nvPicPr>
          <p:cNvPr id="4" name="Image 1" descr="preencoded.png">    </p:cNvPr>
          <p:cNvPicPr>
            <a:picLocks noChangeAspect="1"/>
          </p:cNvPicPr>
          <p:nvPr/>
        </p:nvPicPr>
        <p:blipFill>
          <a:blip r:embed="rId2"/>
          <a:stretch>
            <a:fillRect/>
          </a:stretch>
        </p:blipFill>
        <p:spPr>
          <a:xfrm>
            <a:off x="683657" y="1440894"/>
            <a:ext cx="976670" cy="1562814"/>
          </a:xfrm>
          <a:prstGeom prst="rect">
            <a:avLst/>
          </a:prstGeom>
        </p:spPr>
      </p:pic>
      <p:sp>
        <p:nvSpPr>
          <p:cNvPr id="5" name="Text 1"/>
          <p:cNvSpPr/>
          <p:nvPr/>
        </p:nvSpPr>
        <p:spPr>
          <a:xfrm>
            <a:off x="1953339" y="1636157"/>
            <a:ext cx="2441853" cy="305157"/>
          </a:xfrm>
          <a:prstGeom prst="rect">
            <a:avLst/>
          </a:prstGeom>
          <a:noFill/>
          <a:ln/>
        </p:spPr>
        <p:txBody>
          <a:bodyPr wrap="none" lIns="0" tIns="0" rIns="0" bIns="0" rtlCol="0" anchor="t"/>
          <a:lstStyle/>
          <a:p>
            <a:pPr algn="l"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Instagram Ads</a:t>
            </a:r>
            <a:endParaRPr lang="en-US" sz="1900" dirty="0"/>
          </a:p>
        </p:txBody>
      </p:sp>
      <p:sp>
        <p:nvSpPr>
          <p:cNvPr id="6" name="Text 2"/>
          <p:cNvSpPr/>
          <p:nvPr/>
        </p:nvSpPr>
        <p:spPr>
          <a:xfrm>
            <a:off x="1953339" y="2058472"/>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151617"/>
                </a:solidFill>
                <a:latin typeface="Inconsolata" pitchFamily="34" charset="0"/>
                <a:ea typeface="Inconsolata" pitchFamily="34" charset="-122"/>
                <a:cs typeface="Inconsolata" pitchFamily="34" charset="-120"/>
              </a:rPr>
              <a:t>Beautiful images and short videos representing romance tied with the product.</a:t>
            </a:r>
            <a:endParaRPr lang="en-US" sz="1500" dirty="0"/>
          </a:p>
        </p:txBody>
      </p:sp>
      <p:pic>
        <p:nvPicPr>
          <p:cNvPr id="7" name="Image 2" descr="preencoded.png">    </p:cNvPr>
          <p:cNvPicPr>
            <a:picLocks noChangeAspect="1"/>
          </p:cNvPicPr>
          <p:nvPr/>
        </p:nvPicPr>
        <p:blipFill>
          <a:blip r:embed="rId3"/>
          <a:stretch>
            <a:fillRect/>
          </a:stretch>
        </p:blipFill>
        <p:spPr>
          <a:xfrm>
            <a:off x="683657" y="3003709"/>
            <a:ext cx="976670" cy="1562814"/>
          </a:xfrm>
          <a:prstGeom prst="rect">
            <a:avLst/>
          </a:prstGeom>
        </p:spPr>
      </p:pic>
      <p:sp>
        <p:nvSpPr>
          <p:cNvPr id="8" name="Text 3"/>
          <p:cNvSpPr/>
          <p:nvPr/>
        </p:nvSpPr>
        <p:spPr>
          <a:xfrm>
            <a:off x="1953339" y="3198971"/>
            <a:ext cx="2441853" cy="305157"/>
          </a:xfrm>
          <a:prstGeom prst="rect">
            <a:avLst/>
          </a:prstGeom>
          <a:noFill/>
          <a:ln/>
        </p:spPr>
        <p:txBody>
          <a:bodyPr wrap="none" lIns="0" tIns="0" rIns="0" bIns="0" rtlCol="0" anchor="t"/>
          <a:lstStyle/>
          <a:p>
            <a:pPr algn="l"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Facebook Ads</a:t>
            </a:r>
            <a:endParaRPr lang="en-US" sz="1900" dirty="0"/>
          </a:p>
        </p:txBody>
      </p:sp>
      <p:sp>
        <p:nvSpPr>
          <p:cNvPr id="9" name="Text 4"/>
          <p:cNvSpPr/>
          <p:nvPr/>
        </p:nvSpPr>
        <p:spPr>
          <a:xfrm>
            <a:off x="1953339" y="3621286"/>
            <a:ext cx="6507004" cy="312539"/>
          </a:xfrm>
          <a:prstGeom prst="rect">
            <a:avLst/>
          </a:prstGeom>
          <a:noFill/>
          <a:ln/>
        </p:spPr>
        <p:txBody>
          <a:bodyPr wrap="none" lIns="0" tIns="0" rIns="0" bIns="0" rtlCol="0" anchor="t"/>
          <a:lstStyle/>
          <a:p>
            <a:pPr algn="l" indent="0" marL="0">
              <a:lnSpc>
                <a:spcPts val="2450"/>
              </a:lnSpc>
              <a:buNone/>
            </a:pPr>
            <a:r>
              <a:rPr lang="en-US" sz="1500" dirty="0">
                <a:solidFill>
                  <a:srgbClr val="151617"/>
                </a:solidFill>
                <a:latin typeface="Inconsolata" pitchFamily="34" charset="0"/>
                <a:ea typeface="Inconsolata" pitchFamily="34" charset="-122"/>
                <a:cs typeface="Inconsolata" pitchFamily="34" charset="-120"/>
              </a:rPr>
              <a:t>Promotions and contests that encourage user engagement.</a:t>
            </a:r>
            <a:endParaRPr lang="en-US" sz="1500" dirty="0"/>
          </a:p>
        </p:txBody>
      </p:sp>
      <p:pic>
        <p:nvPicPr>
          <p:cNvPr id="10" name="Image 3" descr="preencoded.png">    </p:cNvPr>
          <p:cNvPicPr>
            <a:picLocks noChangeAspect="1"/>
          </p:cNvPicPr>
          <p:nvPr/>
        </p:nvPicPr>
        <p:blipFill>
          <a:blip r:embed="rId4"/>
          <a:stretch>
            <a:fillRect/>
          </a:stretch>
        </p:blipFill>
        <p:spPr>
          <a:xfrm>
            <a:off x="683657" y="4566523"/>
            <a:ext cx="976670" cy="1562814"/>
          </a:xfrm>
          <a:prstGeom prst="rect">
            <a:avLst/>
          </a:prstGeom>
        </p:spPr>
      </p:pic>
      <p:sp>
        <p:nvSpPr>
          <p:cNvPr id="11" name="Text 5"/>
          <p:cNvSpPr/>
          <p:nvPr/>
        </p:nvSpPr>
        <p:spPr>
          <a:xfrm>
            <a:off x="1953339" y="4761786"/>
            <a:ext cx="2441853" cy="305157"/>
          </a:xfrm>
          <a:prstGeom prst="rect">
            <a:avLst/>
          </a:prstGeom>
          <a:noFill/>
          <a:ln/>
        </p:spPr>
        <p:txBody>
          <a:bodyPr wrap="none" lIns="0" tIns="0" rIns="0" bIns="0" rtlCol="0" anchor="t"/>
          <a:lstStyle/>
          <a:p>
            <a:pPr algn="l"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TikTok Ads</a:t>
            </a:r>
            <a:endParaRPr lang="en-US" sz="1900" dirty="0"/>
          </a:p>
        </p:txBody>
      </p:sp>
      <p:sp>
        <p:nvSpPr>
          <p:cNvPr id="12" name="Text 6"/>
          <p:cNvSpPr/>
          <p:nvPr/>
        </p:nvSpPr>
        <p:spPr>
          <a:xfrm>
            <a:off x="1953339" y="5184100"/>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151617"/>
                </a:solidFill>
                <a:latin typeface="Inconsolata" pitchFamily="34" charset="0"/>
                <a:ea typeface="Inconsolata" pitchFamily="34" charset="-122"/>
                <a:cs typeface="Inconsolata" pitchFamily="34" charset="-120"/>
              </a:rPr>
              <a:t>Short video clips featuring influencers trying the body mist and giving dating tips.</a:t>
            </a:r>
            <a:endParaRPr lang="en-US" sz="1500" dirty="0"/>
          </a:p>
        </p:txBody>
      </p:sp>
      <p:pic>
        <p:nvPicPr>
          <p:cNvPr id="13" name="Image 4" descr="preencoded.png">    </p:cNvPr>
          <p:cNvPicPr>
            <a:picLocks noChangeAspect="1"/>
          </p:cNvPicPr>
          <p:nvPr/>
        </p:nvPicPr>
        <p:blipFill>
          <a:blip r:embed="rId5"/>
          <a:stretch>
            <a:fillRect/>
          </a:stretch>
        </p:blipFill>
        <p:spPr>
          <a:xfrm>
            <a:off x="683657" y="6129338"/>
            <a:ext cx="976670" cy="1562814"/>
          </a:xfrm>
          <a:prstGeom prst="rect">
            <a:avLst/>
          </a:prstGeom>
        </p:spPr>
      </p:pic>
      <p:sp>
        <p:nvSpPr>
          <p:cNvPr id="14" name="Text 7"/>
          <p:cNvSpPr/>
          <p:nvPr/>
        </p:nvSpPr>
        <p:spPr>
          <a:xfrm>
            <a:off x="1953339" y="6324600"/>
            <a:ext cx="2441853" cy="305157"/>
          </a:xfrm>
          <a:prstGeom prst="rect">
            <a:avLst/>
          </a:prstGeom>
          <a:noFill/>
          <a:ln/>
        </p:spPr>
        <p:txBody>
          <a:bodyPr wrap="none" lIns="0" tIns="0" rIns="0" bIns="0" rtlCol="0" anchor="t"/>
          <a:lstStyle/>
          <a:p>
            <a:pPr algn="l"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Twitter Ads</a:t>
            </a:r>
            <a:endParaRPr lang="en-US" sz="1900" dirty="0"/>
          </a:p>
        </p:txBody>
      </p:sp>
      <p:sp>
        <p:nvSpPr>
          <p:cNvPr id="15" name="Text 8"/>
          <p:cNvSpPr/>
          <p:nvPr/>
        </p:nvSpPr>
        <p:spPr>
          <a:xfrm>
            <a:off x="1953339" y="6746915"/>
            <a:ext cx="6507004" cy="312539"/>
          </a:xfrm>
          <a:prstGeom prst="rect">
            <a:avLst/>
          </a:prstGeom>
          <a:noFill/>
          <a:ln/>
        </p:spPr>
        <p:txBody>
          <a:bodyPr wrap="none" lIns="0" tIns="0" rIns="0" bIns="0" rtlCol="0" anchor="t"/>
          <a:lstStyle/>
          <a:p>
            <a:pPr algn="l" indent="0" marL="0">
              <a:lnSpc>
                <a:spcPts val="2450"/>
              </a:lnSpc>
              <a:buNone/>
            </a:pPr>
            <a:r>
              <a:rPr lang="en-US" sz="1500" dirty="0">
                <a:solidFill>
                  <a:srgbClr val="151617"/>
                </a:solidFill>
                <a:latin typeface="Inconsolata" pitchFamily="34" charset="0"/>
                <a:ea typeface="Inconsolata" pitchFamily="34" charset="-122"/>
                <a:cs typeface="Inconsolata" pitchFamily="34" charset="-120"/>
              </a:rPr>
              <a:t>Special announcements and reminders of limited-time promotions.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7803" y="1106091"/>
            <a:ext cx="5367457" cy="670917"/>
          </a:xfrm>
          <a:prstGeom prst="rect">
            <a:avLst/>
          </a:prstGeom>
          <a:noFill/>
          <a:ln/>
        </p:spPr>
        <p:txBody>
          <a:bodyPr wrap="none" lIns="0" tIns="0" rIns="0" bIns="0" rtlCol="0" anchor="t"/>
          <a:lstStyle/>
          <a:p>
            <a:pPr indent="0" marL="0">
              <a:lnSpc>
                <a:spcPts val="5250"/>
              </a:lnSpc>
              <a:buNone/>
            </a:pPr>
            <a:r>
              <a:rPr lang="en-US" sz="4200" b="1" dirty="0">
                <a:solidFill>
                  <a:srgbClr val="151617"/>
                </a:solidFill>
                <a:latin typeface="Montserrat Black" pitchFamily="34" charset="0"/>
                <a:ea typeface="Montserrat Black" pitchFamily="34" charset="-122"/>
                <a:cs typeface="Montserrat Black" pitchFamily="34" charset="-120"/>
              </a:rPr>
              <a:t>Banner Ads</a:t>
            </a:r>
            <a:endParaRPr lang="en-US" sz="4200" dirty="0"/>
          </a:p>
        </p:txBody>
      </p:sp>
      <p:sp>
        <p:nvSpPr>
          <p:cNvPr id="4" name="Shape 1"/>
          <p:cNvSpPr/>
          <p:nvPr/>
        </p:nvSpPr>
        <p:spPr>
          <a:xfrm>
            <a:off x="6237803" y="2098953"/>
            <a:ext cx="7641193" cy="5024438"/>
          </a:xfrm>
          <a:prstGeom prst="roundRect">
            <a:avLst>
              <a:gd name="adj" fmla="val 182"/>
            </a:avLst>
          </a:prstGeom>
          <a:noFill/>
          <a:ln w="7620">
            <a:solidFill>
              <a:srgbClr val="000000">
                <a:alpha val="8000"/>
              </a:srgbClr>
            </a:solidFill>
            <a:prstDash val="solid"/>
          </a:ln>
        </p:spPr>
      </p:sp>
      <p:sp>
        <p:nvSpPr>
          <p:cNvPr id="5" name="Shape 2"/>
          <p:cNvSpPr/>
          <p:nvPr/>
        </p:nvSpPr>
        <p:spPr>
          <a:xfrm>
            <a:off x="6245423" y="2106573"/>
            <a:ext cx="7625953" cy="616029"/>
          </a:xfrm>
          <a:prstGeom prst="rect">
            <a:avLst/>
          </a:prstGeom>
          <a:solidFill>
            <a:srgbClr val="FFFFFF">
              <a:alpha val="4000"/>
            </a:srgbClr>
          </a:solidFill>
          <a:ln/>
        </p:spPr>
      </p:sp>
      <p:sp>
        <p:nvSpPr>
          <p:cNvPr id="6" name="Text 3"/>
          <p:cNvSpPr/>
          <p:nvPr/>
        </p:nvSpPr>
        <p:spPr>
          <a:xfrm>
            <a:off x="6460331" y="2242899"/>
            <a:ext cx="1473279" cy="343376"/>
          </a:xfrm>
          <a:prstGeom prst="rect">
            <a:avLst/>
          </a:prstGeom>
          <a:noFill/>
          <a:ln/>
        </p:spPr>
        <p:txBody>
          <a:bodyPr wrap="none" lIns="0" tIns="0" rIns="0" bIns="0" rtlCol="0" anchor="t"/>
          <a:lstStyle/>
          <a:p>
            <a:pPr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Placement</a:t>
            </a:r>
            <a:endParaRPr lang="en-US" sz="1650" dirty="0"/>
          </a:p>
        </p:txBody>
      </p:sp>
      <p:sp>
        <p:nvSpPr>
          <p:cNvPr id="7" name="Text 4"/>
          <p:cNvSpPr/>
          <p:nvPr/>
        </p:nvSpPr>
        <p:spPr>
          <a:xfrm>
            <a:off x="8370570" y="2242899"/>
            <a:ext cx="1469469" cy="343376"/>
          </a:xfrm>
          <a:prstGeom prst="rect">
            <a:avLst/>
          </a:prstGeom>
          <a:noFill/>
          <a:ln/>
        </p:spPr>
        <p:txBody>
          <a:bodyPr wrap="none" lIns="0" tIns="0" rIns="0" bIns="0" rtlCol="0" anchor="t"/>
          <a:lstStyle/>
          <a:p>
            <a:pPr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Ad Copy</a:t>
            </a:r>
            <a:endParaRPr lang="en-US" sz="1650" dirty="0"/>
          </a:p>
        </p:txBody>
      </p:sp>
      <p:sp>
        <p:nvSpPr>
          <p:cNvPr id="8" name="Text 5"/>
          <p:cNvSpPr/>
          <p:nvPr/>
        </p:nvSpPr>
        <p:spPr>
          <a:xfrm>
            <a:off x="10276999" y="2242899"/>
            <a:ext cx="1469469" cy="343376"/>
          </a:xfrm>
          <a:prstGeom prst="rect">
            <a:avLst/>
          </a:prstGeom>
          <a:noFill/>
          <a:ln/>
        </p:spPr>
        <p:txBody>
          <a:bodyPr wrap="none" lIns="0" tIns="0" rIns="0" bIns="0" rtlCol="0" anchor="t"/>
          <a:lstStyle/>
          <a:p>
            <a:pPr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Dimensions</a:t>
            </a:r>
            <a:endParaRPr lang="en-US" sz="1650" dirty="0"/>
          </a:p>
        </p:txBody>
      </p:sp>
      <p:sp>
        <p:nvSpPr>
          <p:cNvPr id="9" name="Text 6"/>
          <p:cNvSpPr/>
          <p:nvPr/>
        </p:nvSpPr>
        <p:spPr>
          <a:xfrm>
            <a:off x="12183427" y="2242899"/>
            <a:ext cx="1473279" cy="343376"/>
          </a:xfrm>
          <a:prstGeom prst="rect">
            <a:avLst/>
          </a:prstGeom>
          <a:noFill/>
          <a:ln/>
        </p:spPr>
        <p:txBody>
          <a:bodyPr wrap="none" lIns="0" tIns="0" rIns="0" bIns="0" rtlCol="0" anchor="t"/>
          <a:lstStyle/>
          <a:p>
            <a:pPr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Metrics</a:t>
            </a:r>
            <a:endParaRPr lang="en-US" sz="1650" dirty="0"/>
          </a:p>
        </p:txBody>
      </p:sp>
      <p:sp>
        <p:nvSpPr>
          <p:cNvPr id="10" name="Shape 7"/>
          <p:cNvSpPr/>
          <p:nvPr/>
        </p:nvSpPr>
        <p:spPr>
          <a:xfrm>
            <a:off x="6245423" y="2722602"/>
            <a:ext cx="7625953" cy="4393168"/>
          </a:xfrm>
          <a:prstGeom prst="rect">
            <a:avLst/>
          </a:prstGeom>
          <a:solidFill>
            <a:srgbClr val="000000">
              <a:alpha val="4000"/>
            </a:srgbClr>
          </a:solidFill>
          <a:ln/>
        </p:spPr>
      </p:sp>
      <p:sp>
        <p:nvSpPr>
          <p:cNvPr id="11" name="Text 8"/>
          <p:cNvSpPr/>
          <p:nvPr/>
        </p:nvSpPr>
        <p:spPr>
          <a:xfrm>
            <a:off x="6460331" y="2858929"/>
            <a:ext cx="1473279" cy="2060258"/>
          </a:xfrm>
          <a:prstGeom prst="rect">
            <a:avLst/>
          </a:prstGeom>
          <a:noFill/>
          <a:ln/>
        </p:spPr>
        <p:txBody>
          <a:bodyPr wrap="square" lIns="0" tIns="0" rIns="0" bIns="0" rtlCol="0" anchor="t"/>
          <a:lstStyle/>
          <a:p>
            <a:pPr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Lifestyle and beauty websites, blogs, and online magazines</a:t>
            </a:r>
            <a:endParaRPr lang="en-US" sz="1650" dirty="0"/>
          </a:p>
        </p:txBody>
      </p:sp>
      <p:sp>
        <p:nvSpPr>
          <p:cNvPr id="12" name="Text 9"/>
          <p:cNvSpPr/>
          <p:nvPr/>
        </p:nvSpPr>
        <p:spPr>
          <a:xfrm>
            <a:off x="8370570" y="2858929"/>
            <a:ext cx="1469469" cy="4120515"/>
          </a:xfrm>
          <a:prstGeom prst="rect">
            <a:avLst/>
          </a:prstGeom>
          <a:noFill/>
          <a:ln/>
        </p:spPr>
        <p:txBody>
          <a:bodyPr wrap="square" lIns="0" tIns="0" rIns="0" bIns="0" rtlCol="0" anchor="t"/>
          <a:lstStyle/>
          <a:p>
            <a:pPr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Banner Text: "Find Your Romance at Maxie" Image: Aesthetic shots of Romantic Body Mist against a rose background or with dimmed lighting.</a:t>
            </a:r>
            <a:endParaRPr lang="en-US" sz="1650" dirty="0"/>
          </a:p>
        </p:txBody>
      </p:sp>
      <p:sp>
        <p:nvSpPr>
          <p:cNvPr id="13" name="Text 10"/>
          <p:cNvSpPr/>
          <p:nvPr/>
        </p:nvSpPr>
        <p:spPr>
          <a:xfrm>
            <a:off x="10276999" y="2858929"/>
            <a:ext cx="1469469" cy="2403634"/>
          </a:xfrm>
          <a:prstGeom prst="rect">
            <a:avLst/>
          </a:prstGeom>
          <a:noFill/>
          <a:ln/>
        </p:spPr>
        <p:txBody>
          <a:bodyPr wrap="square" lIns="0" tIns="0" rIns="0" bIns="0" rtlCol="0" anchor="t"/>
          <a:lstStyle/>
          <a:p>
            <a:pPr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728x90 (Leaderboard), 300x250 (Medium Rectangle), 300x600 (Half Page)</a:t>
            </a:r>
            <a:endParaRPr lang="en-US" sz="1650" dirty="0"/>
          </a:p>
        </p:txBody>
      </p:sp>
      <p:sp>
        <p:nvSpPr>
          <p:cNvPr id="14" name="Text 11"/>
          <p:cNvSpPr/>
          <p:nvPr/>
        </p:nvSpPr>
        <p:spPr>
          <a:xfrm>
            <a:off x="12183427" y="2858929"/>
            <a:ext cx="1473279" cy="3777139"/>
          </a:xfrm>
          <a:prstGeom prst="rect">
            <a:avLst/>
          </a:prstGeom>
          <a:noFill/>
          <a:ln/>
        </p:spPr>
        <p:txBody>
          <a:bodyPr wrap="square" lIns="0" tIns="0" rIns="0" bIns="0" rtlCol="0" anchor="t"/>
          <a:lstStyle/>
          <a:p>
            <a:pPr indent="0" marL="0">
              <a:lnSpc>
                <a:spcPts val="2700"/>
              </a:lnSpc>
              <a:buNone/>
            </a:pPr>
            <a:r>
              <a:rPr lang="en-US" sz="1650" dirty="0">
                <a:solidFill>
                  <a:srgbClr val="151617"/>
                </a:solidFill>
                <a:latin typeface="Inconsolata" pitchFamily="34" charset="0"/>
                <a:ea typeface="Inconsolata" pitchFamily="34" charset="-122"/>
                <a:cs typeface="Inconsolata" pitchFamily="34" charset="-120"/>
              </a:rPr>
              <a:t>Target CTR: 0.75%. Estimated Impressions: 250,000 across selected websites. Expected Clicks: ~1,875.</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1430"/>
            <a:ext cx="9511070" cy="708779"/>
          </a:xfrm>
          <a:prstGeom prst="rect">
            <a:avLst/>
          </a:prstGeom>
          <a:noFill/>
          <a:ln/>
        </p:spPr>
        <p:txBody>
          <a:bodyPr wrap="non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Offline and In-Store Promotion</a:t>
            </a:r>
            <a:endParaRPr lang="en-US" sz="4450" dirty="0"/>
          </a:p>
        </p:txBody>
      </p:sp>
      <p:pic>
        <p:nvPicPr>
          <p:cNvPr id="4" name="Image 1" descr="preencoded.png">    </p:cNvPr>
          <p:cNvPicPr>
            <a:picLocks noChangeAspect="1"/>
          </p:cNvPicPr>
          <p:nvPr/>
        </p:nvPicPr>
        <p:blipFill>
          <a:blip r:embed="rId2"/>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In-store Events</a:t>
            </a:r>
            <a:endParaRPr lang="en-US" sz="2200" dirty="0"/>
          </a:p>
        </p:txBody>
      </p:sp>
      <p:sp>
        <p:nvSpPr>
          <p:cNvPr id="6" name="Text 2"/>
          <p:cNvSpPr/>
          <p:nvPr/>
        </p:nvSpPr>
        <p:spPr>
          <a:xfrm>
            <a:off x="793790" y="6154579"/>
            <a:ext cx="6351270"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Host a "Romantic Night" event at Maxie featuring free fragrance samples, complimentary gift wrapping, and mini workshops.</a:t>
            </a:r>
            <a:endParaRPr lang="en-US" sz="1750" dirty="0"/>
          </a:p>
        </p:txBody>
      </p:sp>
      <p:pic>
        <p:nvPicPr>
          <p:cNvPr id="7" name="Image 2" descr="preencoded.png">    </p:cNvPr>
          <p:cNvPicPr>
            <a:picLocks noChangeAspect="1"/>
          </p:cNvPicPr>
          <p:nvPr/>
        </p:nvPicPr>
        <p:blipFill>
          <a:blip r:embed="rId3"/>
          <a:stretch>
            <a:fillRect/>
          </a:stretch>
        </p:blipFill>
        <p:spPr>
          <a:xfrm>
            <a:off x="7485221" y="4870371"/>
            <a:ext cx="566976" cy="566976"/>
          </a:xfrm>
          <a:prstGeom prst="rect">
            <a:avLst/>
          </a:prstGeom>
        </p:spPr>
      </p:pic>
      <p:sp>
        <p:nvSpPr>
          <p:cNvPr id="8" name="Text 3"/>
          <p:cNvSpPr/>
          <p:nvPr/>
        </p:nvSpPr>
        <p:spPr>
          <a:xfrm>
            <a:off x="7485221" y="5664160"/>
            <a:ext cx="3133249"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Promotional Display</a:t>
            </a:r>
            <a:endParaRPr lang="en-US" sz="2200" dirty="0"/>
          </a:p>
        </p:txBody>
      </p:sp>
      <p:sp>
        <p:nvSpPr>
          <p:cNvPr id="9" name="Text 4"/>
          <p:cNvSpPr/>
          <p:nvPr/>
        </p:nvSpPr>
        <p:spPr>
          <a:xfrm>
            <a:off x="7485221" y="6154579"/>
            <a:ext cx="6351389"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Place beautiful displays near the entrance and at the beauty area in Maxie to attract customers' attention.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31752"/>
            <a:ext cx="5966936" cy="708779"/>
          </a:xfrm>
          <a:prstGeom prst="rect">
            <a:avLst/>
          </a:prstGeom>
          <a:noFill/>
          <a:ln/>
        </p:spPr>
        <p:txBody>
          <a:bodyPr wrap="non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Budget Breakdown</a:t>
            </a:r>
            <a:endParaRPr lang="en-US" sz="4450" dirty="0"/>
          </a:p>
        </p:txBody>
      </p:sp>
      <p:sp>
        <p:nvSpPr>
          <p:cNvPr id="4" name="Shape 1"/>
          <p:cNvSpPr/>
          <p:nvPr/>
        </p:nvSpPr>
        <p:spPr>
          <a:xfrm>
            <a:off x="6280190" y="2680692"/>
            <a:ext cx="7556421" cy="3917156"/>
          </a:xfrm>
          <a:prstGeom prst="roundRect">
            <a:avLst>
              <a:gd name="adj" fmla="val 233"/>
            </a:avLst>
          </a:prstGeom>
          <a:noFill/>
          <a:ln w="7620">
            <a:solidFill>
              <a:srgbClr val="000000">
                <a:alpha val="8000"/>
              </a:srgbClr>
            </a:solidFill>
            <a:prstDash val="solid"/>
          </a:ln>
        </p:spPr>
      </p:sp>
      <p:sp>
        <p:nvSpPr>
          <p:cNvPr id="5" name="Shape 2"/>
          <p:cNvSpPr/>
          <p:nvPr/>
        </p:nvSpPr>
        <p:spPr>
          <a:xfrm>
            <a:off x="6287810" y="2688312"/>
            <a:ext cx="7541181" cy="650319"/>
          </a:xfrm>
          <a:prstGeom prst="rect">
            <a:avLst/>
          </a:prstGeom>
          <a:solidFill>
            <a:srgbClr val="FFFFFF">
              <a:alpha val="4000"/>
            </a:srgbClr>
          </a:solidFill>
          <a:ln/>
        </p:spPr>
      </p:sp>
      <p:sp>
        <p:nvSpPr>
          <p:cNvPr id="6" name="Text 3"/>
          <p:cNvSpPr/>
          <p:nvPr/>
        </p:nvSpPr>
        <p:spPr>
          <a:xfrm>
            <a:off x="6514624" y="2832021"/>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Category</a:t>
            </a:r>
            <a:endParaRPr lang="en-US" sz="1750" dirty="0"/>
          </a:p>
        </p:txBody>
      </p:sp>
      <p:sp>
        <p:nvSpPr>
          <p:cNvPr id="7" name="Text 4"/>
          <p:cNvSpPr/>
          <p:nvPr/>
        </p:nvSpPr>
        <p:spPr>
          <a:xfrm>
            <a:off x="10289024" y="2832021"/>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Budget</a:t>
            </a:r>
            <a:endParaRPr lang="en-US" sz="1750" dirty="0"/>
          </a:p>
        </p:txBody>
      </p:sp>
      <p:sp>
        <p:nvSpPr>
          <p:cNvPr id="8" name="Shape 5"/>
          <p:cNvSpPr/>
          <p:nvPr/>
        </p:nvSpPr>
        <p:spPr>
          <a:xfrm>
            <a:off x="6287810" y="3338632"/>
            <a:ext cx="7541181" cy="650319"/>
          </a:xfrm>
          <a:prstGeom prst="rect">
            <a:avLst/>
          </a:prstGeom>
          <a:solidFill>
            <a:srgbClr val="000000">
              <a:alpha val="4000"/>
            </a:srgbClr>
          </a:solidFill>
          <a:ln/>
        </p:spPr>
      </p:sp>
      <p:sp>
        <p:nvSpPr>
          <p:cNvPr id="9" name="Text 6"/>
          <p:cNvSpPr/>
          <p:nvPr/>
        </p:nvSpPr>
        <p:spPr>
          <a:xfrm>
            <a:off x="6514624" y="3482340"/>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Total Budget</a:t>
            </a:r>
            <a:endParaRPr lang="en-US" sz="1750" dirty="0"/>
          </a:p>
        </p:txBody>
      </p:sp>
      <p:sp>
        <p:nvSpPr>
          <p:cNvPr id="10" name="Text 7"/>
          <p:cNvSpPr/>
          <p:nvPr/>
        </p:nvSpPr>
        <p:spPr>
          <a:xfrm>
            <a:off x="10289024" y="3482340"/>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$15,000</a:t>
            </a:r>
            <a:endParaRPr lang="en-US" sz="1750" dirty="0"/>
          </a:p>
        </p:txBody>
      </p:sp>
      <p:sp>
        <p:nvSpPr>
          <p:cNvPr id="11" name="Shape 8"/>
          <p:cNvSpPr/>
          <p:nvPr/>
        </p:nvSpPr>
        <p:spPr>
          <a:xfrm>
            <a:off x="6287810" y="3988951"/>
            <a:ext cx="7541181" cy="650319"/>
          </a:xfrm>
          <a:prstGeom prst="rect">
            <a:avLst/>
          </a:prstGeom>
          <a:solidFill>
            <a:srgbClr val="FFFFFF">
              <a:alpha val="4000"/>
            </a:srgbClr>
          </a:solidFill>
          <a:ln/>
        </p:spPr>
      </p:sp>
      <p:sp>
        <p:nvSpPr>
          <p:cNvPr id="12" name="Text 9"/>
          <p:cNvSpPr/>
          <p:nvPr/>
        </p:nvSpPr>
        <p:spPr>
          <a:xfrm>
            <a:off x="6514624" y="4132659"/>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Google Ads Budget</a:t>
            </a:r>
            <a:endParaRPr lang="en-US" sz="1750" dirty="0"/>
          </a:p>
        </p:txBody>
      </p:sp>
      <p:sp>
        <p:nvSpPr>
          <p:cNvPr id="13" name="Text 10"/>
          <p:cNvSpPr/>
          <p:nvPr/>
        </p:nvSpPr>
        <p:spPr>
          <a:xfrm>
            <a:off x="10289024" y="4132659"/>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$3,000</a:t>
            </a:r>
            <a:endParaRPr lang="en-US" sz="1750" dirty="0"/>
          </a:p>
        </p:txBody>
      </p:sp>
      <p:sp>
        <p:nvSpPr>
          <p:cNvPr id="14" name="Shape 11"/>
          <p:cNvSpPr/>
          <p:nvPr/>
        </p:nvSpPr>
        <p:spPr>
          <a:xfrm>
            <a:off x="6287810" y="4639270"/>
            <a:ext cx="7541181" cy="650319"/>
          </a:xfrm>
          <a:prstGeom prst="rect">
            <a:avLst/>
          </a:prstGeom>
          <a:solidFill>
            <a:srgbClr val="000000">
              <a:alpha val="4000"/>
            </a:srgbClr>
          </a:solidFill>
          <a:ln/>
        </p:spPr>
      </p:sp>
      <p:sp>
        <p:nvSpPr>
          <p:cNvPr id="15" name="Text 12"/>
          <p:cNvSpPr/>
          <p:nvPr/>
        </p:nvSpPr>
        <p:spPr>
          <a:xfrm>
            <a:off x="6514624" y="4782979"/>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Social Media Ads Budget</a:t>
            </a:r>
            <a:endParaRPr lang="en-US" sz="1750" dirty="0"/>
          </a:p>
        </p:txBody>
      </p:sp>
      <p:sp>
        <p:nvSpPr>
          <p:cNvPr id="16" name="Text 13"/>
          <p:cNvSpPr/>
          <p:nvPr/>
        </p:nvSpPr>
        <p:spPr>
          <a:xfrm>
            <a:off x="10289024" y="4782979"/>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$6,000</a:t>
            </a:r>
            <a:endParaRPr lang="en-US" sz="1750" dirty="0"/>
          </a:p>
        </p:txBody>
      </p:sp>
      <p:sp>
        <p:nvSpPr>
          <p:cNvPr id="17" name="Shape 14"/>
          <p:cNvSpPr/>
          <p:nvPr/>
        </p:nvSpPr>
        <p:spPr>
          <a:xfrm>
            <a:off x="6287810" y="5289590"/>
            <a:ext cx="7541181" cy="650319"/>
          </a:xfrm>
          <a:prstGeom prst="rect">
            <a:avLst/>
          </a:prstGeom>
          <a:solidFill>
            <a:srgbClr val="FFFFFF">
              <a:alpha val="4000"/>
            </a:srgbClr>
          </a:solidFill>
          <a:ln/>
        </p:spPr>
      </p:sp>
      <p:sp>
        <p:nvSpPr>
          <p:cNvPr id="18" name="Text 15"/>
          <p:cNvSpPr/>
          <p:nvPr/>
        </p:nvSpPr>
        <p:spPr>
          <a:xfrm>
            <a:off x="6514624" y="543329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Banner Ads Budget</a:t>
            </a:r>
            <a:endParaRPr lang="en-US" sz="1750" dirty="0"/>
          </a:p>
        </p:txBody>
      </p:sp>
      <p:sp>
        <p:nvSpPr>
          <p:cNvPr id="19" name="Text 16"/>
          <p:cNvSpPr/>
          <p:nvPr/>
        </p:nvSpPr>
        <p:spPr>
          <a:xfrm>
            <a:off x="10289024" y="543329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$2,000</a:t>
            </a:r>
            <a:endParaRPr lang="en-US" sz="1750" dirty="0"/>
          </a:p>
        </p:txBody>
      </p:sp>
      <p:sp>
        <p:nvSpPr>
          <p:cNvPr id="20" name="Shape 17"/>
          <p:cNvSpPr/>
          <p:nvPr/>
        </p:nvSpPr>
        <p:spPr>
          <a:xfrm>
            <a:off x="6287810" y="5939909"/>
            <a:ext cx="7541181" cy="650319"/>
          </a:xfrm>
          <a:prstGeom prst="rect">
            <a:avLst/>
          </a:prstGeom>
          <a:solidFill>
            <a:srgbClr val="000000">
              <a:alpha val="4000"/>
            </a:srgbClr>
          </a:solidFill>
          <a:ln/>
        </p:spPr>
      </p:sp>
      <p:sp>
        <p:nvSpPr>
          <p:cNvPr id="21" name="Text 18"/>
          <p:cNvSpPr/>
          <p:nvPr/>
        </p:nvSpPr>
        <p:spPr>
          <a:xfrm>
            <a:off x="6514624" y="608361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In-Store Event Budget</a:t>
            </a:r>
            <a:endParaRPr lang="en-US" sz="1750" dirty="0"/>
          </a:p>
        </p:txBody>
      </p:sp>
      <p:sp>
        <p:nvSpPr>
          <p:cNvPr id="22" name="Text 19"/>
          <p:cNvSpPr/>
          <p:nvPr/>
        </p:nvSpPr>
        <p:spPr>
          <a:xfrm>
            <a:off x="10289024" y="608361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$4,000</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2024-11-16T22:24:22Z</dcterms:created>
  <dcterms:modified xsi:type="dcterms:W3CDTF">2024-11-16T22:24:22Z</dcterms:modified>
</cp:coreProperties>
</file>